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12"/>
  </p:notesMasterIdLst>
  <p:sldIdLst>
    <p:sldId id="256" r:id="rId2"/>
    <p:sldId id="285" r:id="rId3"/>
    <p:sldId id="268" r:id="rId4"/>
    <p:sldId id="284" r:id="rId5"/>
    <p:sldId id="288" r:id="rId6"/>
    <p:sldId id="257" r:id="rId7"/>
    <p:sldId id="260" r:id="rId8"/>
    <p:sldId id="293" r:id="rId9"/>
    <p:sldId id="287" r:id="rId10"/>
    <p:sldId id="291"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snapVertSplitter="1" vertBarState="minimized" horzBarState="maximized">
    <p:restoredLeft sz="15422" autoAdjust="0"/>
    <p:restoredTop sz="94737" autoAdjust="0"/>
  </p:normalViewPr>
  <p:slideViewPr>
    <p:cSldViewPr>
      <p:cViewPr varScale="1">
        <p:scale>
          <a:sx n="79" d="100"/>
          <a:sy n="79" d="100"/>
        </p:scale>
        <p:origin x="-135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90ECD0-B928-4944-B72B-BB7296ED2ED7}" type="datetimeFigureOut">
              <a:rPr lang="en-US" smtClean="0"/>
              <a:pPr/>
              <a:t>3/14/2008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1FA4861-13A8-437D-AAE6-4812E14A27C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FA4861-13A8-437D-AAE6-4812E14A27C0}"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FA4861-13A8-437D-AAE6-4812E14A27C0}" type="slidenum">
              <a:rPr lang="en-US" smtClean="0"/>
              <a:pPr/>
              <a:t>10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FA4861-13A8-437D-AAE6-4812E14A27C0}"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FA4861-13A8-437D-AAE6-4812E14A27C0}"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FA4861-13A8-437D-AAE6-4812E14A27C0}"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FA4861-13A8-437D-AAE6-4812E14A27C0}"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FA4861-13A8-437D-AAE6-4812E14A27C0}"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FA4861-13A8-437D-AAE6-4812E14A27C0}"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FA4861-13A8-437D-AAE6-4812E14A27C0}"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FA4861-13A8-437D-AAE6-4812E14A27C0}"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en-US" smtClean="0"/>
              <a:t>Click to edit Master title style</a:t>
            </a:r>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13"/>
          <p:cNvSpPr>
            <a:spLocks noGrp="1"/>
          </p:cNvSpPr>
          <p:nvPr>
            <p:ph type="dt" sz="half" idx="10"/>
          </p:nvPr>
        </p:nvSpPr>
        <p:spPr/>
        <p:txBody>
          <a:bodyPr/>
          <a:lstStyle>
            <a:lvl1pPr>
              <a:defRPr/>
            </a:lvl1pPr>
          </a:lstStyle>
          <a:p>
            <a:pPr>
              <a:defRPr/>
            </a:pPr>
            <a:fld id="{495CC5E1-D5D3-478F-9F64-9D6C33ACECF9}" type="datetimeFigureOut">
              <a:rPr lang="en-US"/>
              <a:pPr>
                <a:defRPr/>
              </a:pPr>
              <a:t>3/14/2008</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191CAC22-89B0-4EE0-AB8D-BED8E97A5F3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DB2999EA-B505-460B-BE72-10E97DCB624E}" type="datetimeFigureOut">
              <a:rPr lang="en-US"/>
              <a:pPr>
                <a:defRPr/>
              </a:pPr>
              <a:t>3/14/2008</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9CD7FAE7-C867-4528-A867-97CDFD8FE2F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CB990871-E833-4696-A397-BA1DFF55C70E}" type="datetimeFigureOut">
              <a:rPr lang="en-US"/>
              <a:pPr>
                <a:defRPr/>
              </a:pPr>
              <a:t>3/14/2008</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1A0E62BC-D4E3-4467-A3D4-D53FF13B2EE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536E6337-9C61-44D6-87F0-77C91C53D6BA}" type="datetimeFigureOut">
              <a:rPr lang="en-US"/>
              <a:pPr>
                <a:defRPr/>
              </a:pPr>
              <a:t>3/14/2008</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8BDE6670-22FC-492C-9847-2A94A298559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F06E887-0334-4480-A6AC-4576D81223E5}" type="datetimeFigureOut">
              <a:rPr lang="en-US"/>
              <a:pPr>
                <a:defRPr/>
              </a:pPr>
              <a:t>3/14/2008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32838CC-52E7-43C8-8BA6-4848E7D3C77A}"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6D93C57A-41EE-400D-A736-21CB6286FCC9}" type="datetimeFigureOut">
              <a:rPr lang="en-US"/>
              <a:pPr>
                <a:defRPr/>
              </a:pPr>
              <a:t>3/14/2008</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58B42D8A-9421-4B90-ACE1-2994530B9E9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fld id="{B693106D-5B42-4426-BE31-BF32B7348D16}" type="datetimeFigureOut">
              <a:rPr lang="en-US"/>
              <a:pPr>
                <a:defRPr/>
              </a:pPr>
              <a:t>3/14/2008</a:t>
            </a:fld>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C954B94E-CD57-43BF-90BB-85C447A1BD9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1CC8F088-0E2E-4CB6-B37C-8AD5AC31C5A5}" type="datetimeFigureOut">
              <a:rPr lang="en-US"/>
              <a:pPr>
                <a:defRPr/>
              </a:pPr>
              <a:t>3/14/2008</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98D6CF46-93CF-47D3-829D-E0B2113053C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5B6206FC-A843-4D1A-981E-A9F8B0D755B0}" type="datetimeFigureOut">
              <a:rPr lang="en-US"/>
              <a:pPr>
                <a:defRPr/>
              </a:pPr>
              <a:t>3/14/2008</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3A7A6BEA-8476-4103-84EB-71378807786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78DCB000-5DF3-40D6-B390-178CC9DE656C}" type="datetimeFigureOut">
              <a:rPr lang="en-US"/>
              <a:pPr>
                <a:defRPr/>
              </a:pPr>
              <a:t>3/14/2008</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E5B68129-3425-4A81-992C-9464D351091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13"/>
          <p:cNvSpPr>
            <a:spLocks noGrp="1"/>
          </p:cNvSpPr>
          <p:nvPr>
            <p:ph type="dt" sz="half" idx="10"/>
          </p:nvPr>
        </p:nvSpPr>
        <p:spPr/>
        <p:txBody>
          <a:bodyPr/>
          <a:lstStyle>
            <a:lvl1pPr>
              <a:defRPr/>
            </a:lvl1pPr>
          </a:lstStyle>
          <a:p>
            <a:pPr>
              <a:defRPr/>
            </a:pPr>
            <a:fld id="{5220DD85-AA04-4278-8B7B-3228496A2A3F}" type="datetimeFigureOut">
              <a:rPr lang="en-US"/>
              <a:pPr>
                <a:defRPr/>
              </a:pPr>
              <a:t>3/14/2008</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33CF703E-E964-4C3F-A31A-B0880D04526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en-US" smtClean="0"/>
              <a:t>Click to edit Master title style</a:t>
            </a:r>
            <a:endParaRPr lang="en-US"/>
          </a:p>
        </p:txBody>
      </p:sp>
      <p:sp>
        <p:nvSpPr>
          <p:cNvPr id="2051" name="Text Placeholder 12"/>
          <p:cNvSpPr>
            <a:spLocks noGrp="1"/>
          </p:cNvSpPr>
          <p:nvPr>
            <p:ph type="body" idx="1"/>
          </p:nvPr>
        </p:nvSpPr>
        <p:spPr bwMode="auto">
          <a:xfrm>
            <a:off x="457200" y="1600200"/>
            <a:ext cx="8229600" cy="4708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fontAlgn="auto" latinLnBrk="0" hangingPunct="1">
              <a:spcBef>
                <a:spcPts val="0"/>
              </a:spcBef>
              <a:spcAft>
                <a:spcPts val="0"/>
              </a:spcAft>
              <a:defRPr kumimoji="0" sz="1200" smtClean="0">
                <a:solidFill>
                  <a:schemeClr val="tx1">
                    <a:shade val="50000"/>
                  </a:schemeClr>
                </a:solidFill>
                <a:latin typeface="+mn-lt"/>
              </a:defRPr>
            </a:lvl1pPr>
          </a:lstStyle>
          <a:p>
            <a:pPr>
              <a:defRPr/>
            </a:pPr>
            <a:fld id="{E07991CB-8EBA-4477-823B-D9621F705FAD}" type="datetimeFigureOut">
              <a:rPr lang="en-US"/>
              <a:pPr>
                <a:defRPr/>
              </a:pPr>
              <a:t>3/14/2008</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fontAlgn="auto" latinLnBrk="0" hangingPunct="1">
              <a:spcBef>
                <a:spcPts val="0"/>
              </a:spcBef>
              <a:spcAft>
                <a:spcPts val="0"/>
              </a:spcAft>
              <a:defRPr kumimoji="0" sz="1200">
                <a:solidFill>
                  <a:schemeClr val="tx1">
                    <a:shade val="50000"/>
                  </a:schemeClr>
                </a:solidFill>
                <a:latin typeface="+mn-lt"/>
              </a:defRPr>
            </a:lvl1pPr>
          </a:lstStyle>
          <a:p>
            <a:pPr>
              <a:defRPr/>
            </a:pPr>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fontAlgn="auto" latinLnBrk="0" hangingPunct="1">
              <a:spcBef>
                <a:spcPts val="0"/>
              </a:spcBef>
              <a:spcAft>
                <a:spcPts val="0"/>
              </a:spcAft>
              <a:defRPr kumimoji="0" sz="1200" smtClean="0">
                <a:solidFill>
                  <a:schemeClr val="tx1">
                    <a:shade val="50000"/>
                  </a:schemeClr>
                </a:solidFill>
                <a:latin typeface="+mn-lt"/>
              </a:defRPr>
            </a:lvl1pPr>
          </a:lstStyle>
          <a:p>
            <a:pPr>
              <a:defRPr/>
            </a:pPr>
            <a:fld id="{AC7EFDAA-85B4-4F10-A6E7-D926AAB77455}"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805" r:id="rId1"/>
    <p:sldLayoutId id="2147483806" r:id="rId2"/>
    <p:sldLayoutId id="2147483815"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p:txStyles>
    <p:titleStyle>
      <a:lvl1pPr algn="ctr" rtl="0" fontAlgn="base">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fontAlgn="base">
        <a:spcBef>
          <a:spcPct val="0"/>
        </a:spcBef>
        <a:spcAft>
          <a:spcPct val="0"/>
        </a:spcAft>
        <a:defRPr sz="4100" b="1">
          <a:solidFill>
            <a:schemeClr val="tx1"/>
          </a:solidFill>
          <a:latin typeface="Lucida Sans" pitchFamily="34" charset="0"/>
        </a:defRPr>
      </a:lvl2pPr>
      <a:lvl3pPr algn="ctr" rtl="0" fontAlgn="base">
        <a:spcBef>
          <a:spcPct val="0"/>
        </a:spcBef>
        <a:spcAft>
          <a:spcPct val="0"/>
        </a:spcAft>
        <a:defRPr sz="4100" b="1">
          <a:solidFill>
            <a:schemeClr val="tx1"/>
          </a:solidFill>
          <a:latin typeface="Lucida Sans" pitchFamily="34" charset="0"/>
        </a:defRPr>
      </a:lvl3pPr>
      <a:lvl4pPr algn="ctr" rtl="0" fontAlgn="base">
        <a:spcBef>
          <a:spcPct val="0"/>
        </a:spcBef>
        <a:spcAft>
          <a:spcPct val="0"/>
        </a:spcAft>
        <a:defRPr sz="4100" b="1">
          <a:solidFill>
            <a:schemeClr val="tx1"/>
          </a:solidFill>
          <a:latin typeface="Lucida Sans" pitchFamily="34" charset="0"/>
        </a:defRPr>
      </a:lvl4pPr>
      <a:lvl5pPr algn="ctr" rtl="0" fontAlgn="base">
        <a:spcBef>
          <a:spcPct val="0"/>
        </a:spcBef>
        <a:spcAft>
          <a:spcPct val="0"/>
        </a:spcAft>
        <a:defRPr sz="4100" b="1">
          <a:solidFill>
            <a:schemeClr val="tx1"/>
          </a:solidFill>
          <a:latin typeface="Lucida Sans" pitchFamily="34" charset="0"/>
        </a:defRPr>
      </a:lvl5pPr>
      <a:lvl6pPr marL="457200" algn="ctr" rtl="0" fontAlgn="base">
        <a:spcBef>
          <a:spcPct val="0"/>
        </a:spcBef>
        <a:spcAft>
          <a:spcPct val="0"/>
        </a:spcAft>
        <a:defRPr sz="4100" b="1">
          <a:solidFill>
            <a:schemeClr val="tx1"/>
          </a:solidFill>
          <a:latin typeface="Lucida Sans" pitchFamily="34" charset="0"/>
        </a:defRPr>
      </a:lvl6pPr>
      <a:lvl7pPr marL="914400" algn="ctr" rtl="0" fontAlgn="base">
        <a:spcBef>
          <a:spcPct val="0"/>
        </a:spcBef>
        <a:spcAft>
          <a:spcPct val="0"/>
        </a:spcAft>
        <a:defRPr sz="4100" b="1">
          <a:solidFill>
            <a:schemeClr val="tx1"/>
          </a:solidFill>
          <a:latin typeface="Lucida Sans" pitchFamily="34" charset="0"/>
        </a:defRPr>
      </a:lvl7pPr>
      <a:lvl8pPr marL="1371600" algn="ctr" rtl="0" fontAlgn="base">
        <a:spcBef>
          <a:spcPct val="0"/>
        </a:spcBef>
        <a:spcAft>
          <a:spcPct val="0"/>
        </a:spcAft>
        <a:defRPr sz="4100" b="1">
          <a:solidFill>
            <a:schemeClr val="tx1"/>
          </a:solidFill>
          <a:latin typeface="Lucida Sans" pitchFamily="34" charset="0"/>
        </a:defRPr>
      </a:lvl8pPr>
      <a:lvl9pPr marL="1828800" algn="ctr" rtl="0" fontAlgn="base">
        <a:spcBef>
          <a:spcPct val="0"/>
        </a:spcBef>
        <a:spcAft>
          <a:spcPct val="0"/>
        </a:spcAft>
        <a:defRPr sz="4100" b="1">
          <a:solidFill>
            <a:schemeClr val="tx1"/>
          </a:solidFill>
          <a:latin typeface="Lucida Sans" pitchFamily="34" charset="0"/>
        </a:defRPr>
      </a:lvl9pPr>
    </p:titleStyle>
    <p:bodyStyle>
      <a:lvl1pPr marL="547688" indent="-411163" algn="l" rtl="0" fontAlgn="base">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fontAlgn="base">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fontAlgn="base">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fontAlgn="base">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fontAlgn="base">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fontAlgn="auto">
              <a:spcAft>
                <a:spcPts val="0"/>
              </a:spcAft>
              <a:defRPr/>
            </a:pPr>
            <a:r>
              <a:rPr lang="en-US" sz="3600" dirty="0" smtClean="0"/>
              <a:t>Demonstrative evidence in </a:t>
            </a:r>
            <a:r>
              <a:rPr lang="en-US" sz="3600" dirty="0" err="1" smtClean="0"/>
              <a:t>illinois</a:t>
            </a:r>
            <a:r>
              <a:rPr lang="en-US" sz="3600" dirty="0" smtClean="0"/>
              <a:t>: law and practice</a:t>
            </a:r>
            <a:endParaRPr lang="en-US" sz="3600" dirty="0"/>
          </a:p>
        </p:txBody>
      </p:sp>
      <p:sp>
        <p:nvSpPr>
          <p:cNvPr id="3" name="Subtitle 2"/>
          <p:cNvSpPr>
            <a:spLocks noGrp="1"/>
          </p:cNvSpPr>
          <p:nvPr>
            <p:ph type="subTitle" idx="1"/>
          </p:nvPr>
        </p:nvSpPr>
        <p:spPr>
          <a:xfrm>
            <a:off x="2514600" y="4876800"/>
            <a:ext cx="6400800" cy="1600200"/>
          </a:xfrm>
        </p:spPr>
        <p:txBody>
          <a:bodyPr>
            <a:normAutofit fontScale="70000" lnSpcReduction="20000"/>
          </a:bodyPr>
          <a:lstStyle/>
          <a:p>
            <a:pPr algn="r" fontAlgn="auto">
              <a:spcAft>
                <a:spcPts val="0"/>
              </a:spcAft>
              <a:buClr>
                <a:schemeClr val="tx1">
                  <a:shade val="95000"/>
                </a:schemeClr>
              </a:buClr>
              <a:buFont typeface="Wingdings 2"/>
              <a:buNone/>
              <a:defRPr/>
            </a:pPr>
            <a:r>
              <a:rPr lang="en-US" sz="2400" dirty="0" smtClean="0"/>
              <a:t>Stephen L. Richards</a:t>
            </a:r>
          </a:p>
          <a:p>
            <a:pPr algn="r" fontAlgn="auto">
              <a:spcAft>
                <a:spcPts val="0"/>
              </a:spcAft>
              <a:buClr>
                <a:schemeClr val="tx1">
                  <a:shade val="95000"/>
                </a:schemeClr>
              </a:buClr>
              <a:buFont typeface="Wingdings 2"/>
              <a:buNone/>
              <a:defRPr/>
            </a:pPr>
            <a:r>
              <a:rPr lang="en-US" sz="2400" dirty="0" smtClean="0"/>
              <a:t>			    Law Firm of Richards and Lyon  </a:t>
            </a:r>
          </a:p>
          <a:p>
            <a:pPr algn="r" fontAlgn="auto">
              <a:spcAft>
                <a:spcPts val="0"/>
              </a:spcAft>
              <a:buClr>
                <a:schemeClr val="tx1">
                  <a:shade val="95000"/>
                </a:schemeClr>
              </a:buClr>
              <a:buFont typeface="Wingdings 2"/>
              <a:buNone/>
              <a:defRPr/>
            </a:pPr>
            <a:r>
              <a:rPr lang="en-US" sz="2400" dirty="0" smtClean="0"/>
              <a:t>			    		773-817-6927</a:t>
            </a:r>
          </a:p>
          <a:p>
            <a:pPr algn="r" fontAlgn="auto">
              <a:spcAft>
                <a:spcPts val="0"/>
              </a:spcAft>
              <a:buClr>
                <a:schemeClr val="tx1">
                  <a:shade val="95000"/>
                </a:schemeClr>
              </a:buClr>
              <a:buFont typeface="Wingdings 2"/>
              <a:buNone/>
              <a:defRPr/>
            </a:pPr>
            <a:r>
              <a:rPr lang="en-US" sz="2400" dirty="0" smtClean="0"/>
              <a:t>				Sricha5461@aol.com		</a:t>
            </a:r>
          </a:p>
          <a:p>
            <a:pPr fontAlgn="auto">
              <a:spcAft>
                <a:spcPts val="0"/>
              </a:spcAft>
              <a:buClr>
                <a:schemeClr val="tx1">
                  <a:shade val="95000"/>
                </a:schemeClr>
              </a:buClr>
              <a:buFont typeface="Wingdings 2"/>
              <a:buNone/>
              <a:defRPr/>
            </a:pPr>
            <a:endParaRPr lang="en-US" sz="2400" dirty="0" smtClean="0"/>
          </a:p>
          <a:p>
            <a:pPr fontAlgn="auto">
              <a:spcAft>
                <a:spcPts val="0"/>
              </a:spcAft>
              <a:buClr>
                <a:schemeClr val="tx1">
                  <a:shade val="95000"/>
                </a:schemeClr>
              </a:buClr>
              <a:buFont typeface="Wingdings 2"/>
              <a:buNone/>
              <a:defRPr/>
            </a:pPr>
            <a:endParaRPr lang="en-US" sz="2400" dirty="0" smtClean="0"/>
          </a:p>
          <a:p>
            <a:pPr fontAlgn="auto">
              <a:spcAft>
                <a:spcPts val="0"/>
              </a:spcAft>
              <a:buClr>
                <a:schemeClr val="tx1">
                  <a:shade val="95000"/>
                </a:schemeClr>
              </a:buClr>
              <a:buFont typeface="Wingdings 2"/>
              <a:buNone/>
              <a:defRPr/>
            </a:pPr>
            <a:endParaRPr lang="en-US"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Prosecution has the best ideas</a:t>
            </a:r>
            <a:endParaRPr lang="en-US" dirty="0"/>
          </a:p>
        </p:txBody>
      </p:sp>
      <p:sp>
        <p:nvSpPr>
          <p:cNvPr id="3" name="Content Placeholder 2"/>
          <p:cNvSpPr>
            <a:spLocks noGrp="1"/>
          </p:cNvSpPr>
          <p:nvPr>
            <p:ph idx="1"/>
          </p:nvPr>
        </p:nvSpPr>
        <p:spPr/>
        <p:txBody>
          <a:bodyPr/>
          <a:lstStyle/>
          <a:p>
            <a:r>
              <a:rPr lang="en-US" dirty="0" smtClean="0"/>
              <a:t>8 foot poster of the defendant’s criminal record </a:t>
            </a:r>
          </a:p>
          <a:p>
            <a:pPr>
              <a:buNone/>
            </a:pPr>
            <a:r>
              <a:rPr lang="en-US" i="1" dirty="0" smtClean="0"/>
              <a:t>People v. Williams</a:t>
            </a:r>
            <a:r>
              <a:rPr lang="en-US" dirty="0" smtClean="0"/>
              <a:t> (1994), 161 Ill.2d 1, 204 </a:t>
            </a:r>
            <a:r>
              <a:rPr lang="en-US" dirty="0" err="1" smtClean="0"/>
              <a:t>Ill.Dec</a:t>
            </a:r>
            <a:r>
              <a:rPr lang="en-US" dirty="0" smtClean="0"/>
              <a:t>. 72, 641 N.E.2d </a:t>
            </a:r>
            <a:r>
              <a:rPr lang="en-US" dirty="0" smtClean="0"/>
              <a:t>296; </a:t>
            </a:r>
            <a:r>
              <a:rPr lang="en-US" i="1" dirty="0" smtClean="0"/>
              <a:t>People </a:t>
            </a:r>
            <a:r>
              <a:rPr lang="en-US" i="1" dirty="0" smtClean="0"/>
              <a:t>v. </a:t>
            </a:r>
            <a:r>
              <a:rPr lang="en-US" i="1" dirty="0" smtClean="0"/>
              <a:t>Bounds</a:t>
            </a:r>
            <a:r>
              <a:rPr lang="en-US" dirty="0" smtClean="0"/>
              <a:t>, 171 </a:t>
            </a:r>
            <a:r>
              <a:rPr lang="en-US" dirty="0" smtClean="0"/>
              <a:t>Ill.2d 1, *57, 662 N.E.2d </a:t>
            </a:r>
            <a:r>
              <a:rPr lang="en-US" dirty="0" smtClean="0"/>
              <a:t>1168 (1995).</a:t>
            </a:r>
          </a:p>
          <a:p>
            <a:pPr>
              <a:buNone/>
            </a:pPr>
            <a:endParaRPr lang="en-US" dirty="0" smtClean="0"/>
          </a:p>
          <a:p>
            <a:pPr>
              <a:buNone/>
            </a:pPr>
            <a:r>
              <a:rPr lang="en-US" dirty="0" smtClean="0"/>
              <a:t>Headless mannequin dressed in dead officer’s uniform blouse with splatter brains still visible </a:t>
            </a:r>
          </a:p>
          <a:p>
            <a:pPr>
              <a:buNone/>
            </a:pPr>
            <a:r>
              <a:rPr lang="en-US" i="1" dirty="0" smtClean="0"/>
              <a:t>People v. Murray Blue</a:t>
            </a:r>
            <a:endParaRPr lang="en-US" i="1"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definitions</a:t>
            </a:r>
            <a:endParaRPr lang="en-US" dirty="0"/>
          </a:p>
        </p:txBody>
      </p:sp>
      <p:sp>
        <p:nvSpPr>
          <p:cNvPr id="3" name="Content Placeholder 2"/>
          <p:cNvSpPr>
            <a:spLocks noGrp="1"/>
          </p:cNvSpPr>
          <p:nvPr>
            <p:ph idx="1"/>
          </p:nvPr>
        </p:nvSpPr>
        <p:spPr/>
        <p:txBody>
          <a:bodyPr/>
          <a:lstStyle/>
          <a:p>
            <a:r>
              <a:rPr lang="en-US" dirty="0" smtClean="0"/>
              <a:t>“Real” or “Physical” Evidence – Objects or Materials which prove some fact at issue and which may be admitted </a:t>
            </a:r>
          </a:p>
          <a:p>
            <a:endParaRPr lang="en-US" dirty="0" smtClean="0"/>
          </a:p>
          <a:p>
            <a:r>
              <a:rPr lang="en-US" dirty="0" smtClean="0"/>
              <a:t>“Demonstrative Aid” – an object not itself evidence which aids the </a:t>
            </a:r>
            <a:r>
              <a:rPr lang="en-US" dirty="0" err="1" smtClean="0"/>
              <a:t>trier</a:t>
            </a:r>
            <a:r>
              <a:rPr lang="en-US" dirty="0" smtClean="0"/>
              <a:t> of fact in weighing other testimony </a:t>
            </a:r>
          </a:p>
          <a:p>
            <a:endParaRPr lang="en-US" dirty="0" smtClean="0"/>
          </a:p>
          <a:p>
            <a:r>
              <a:rPr lang="en-US" dirty="0" smtClean="0"/>
              <a:t>“Demonstrative Evidence” --- sometimes means “physical” sometimes means </a:t>
            </a:r>
            <a:r>
              <a:rPr lang="en-US" dirty="0" smtClean="0"/>
              <a:t>“aid”</a:t>
            </a:r>
            <a:endParaRPr lang="en-US" dirty="0" smtClean="0"/>
          </a:p>
          <a:p>
            <a:endParaRPr lang="en-US" dirty="0" smtClean="0"/>
          </a:p>
          <a:p>
            <a:pPr>
              <a:buNone/>
            </a:pPr>
            <a:endParaRPr lang="en-US" dirty="0" smtClean="0"/>
          </a:p>
          <a:p>
            <a:endParaRPr lang="en-US" dirty="0" smtClean="0"/>
          </a:p>
          <a:p>
            <a:r>
              <a:rPr lang="en-US" dirty="0" smtClean="0"/>
              <a:t>Evidence, Argument, and Jury Instructions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t>Why are demonstrative aids more important to the defense</a:t>
            </a:r>
            <a:br>
              <a:rPr lang="en-US" dirty="0" smtClean="0"/>
            </a:br>
            <a:r>
              <a:rPr lang="en-US" dirty="0" smtClean="0"/>
              <a:t>than  to the prosecution?</a:t>
            </a:r>
            <a:endParaRPr lang="en-US" dirty="0"/>
          </a:p>
        </p:txBody>
      </p:sp>
      <p:sp>
        <p:nvSpPr>
          <p:cNvPr id="3" name="Content Placeholder 2"/>
          <p:cNvSpPr>
            <a:spLocks noGrp="1"/>
          </p:cNvSpPr>
          <p:nvPr>
            <p:ph idx="1"/>
          </p:nvPr>
        </p:nvSpPr>
        <p:spPr>
          <a:xfrm>
            <a:off x="301625" y="2057400"/>
            <a:ext cx="8504238" cy="4041775"/>
          </a:xfrm>
        </p:spPr>
        <p:txBody>
          <a:bodyPr>
            <a:normAutofit/>
          </a:bodyPr>
          <a:lstStyle/>
          <a:p>
            <a:pPr marL="868680" lvl="1" indent="-283464" fontAlgn="auto">
              <a:spcAft>
                <a:spcPts val="0"/>
              </a:spcAft>
              <a:buNone/>
              <a:defRPr/>
            </a:pPr>
            <a:endParaRPr lang="en-US" dirty="0" smtClean="0"/>
          </a:p>
          <a:p>
            <a:pPr marL="868680" lvl="1" indent="-283464" fontAlgn="auto">
              <a:spcAft>
                <a:spcPts val="0"/>
              </a:spcAft>
              <a:buFont typeface="Wingdings 2"/>
              <a:buChar char=""/>
              <a:defRPr/>
            </a:pPr>
            <a:r>
              <a:rPr lang="en-US" dirty="0" smtClean="0"/>
              <a:t>Prosecution always has more  physical evidence – crime scene photos, morgue photos, etc. </a:t>
            </a:r>
          </a:p>
          <a:p>
            <a:pPr marL="868680" lvl="1" indent="-283464" fontAlgn="auto">
              <a:spcAft>
                <a:spcPts val="0"/>
              </a:spcAft>
              <a:buFont typeface="Wingdings 2"/>
              <a:buChar char=""/>
              <a:defRPr/>
            </a:pPr>
            <a:endParaRPr lang="en-US" dirty="0" smtClean="0"/>
          </a:p>
          <a:p>
            <a:pPr marL="868680" lvl="1" indent="-283464" fontAlgn="auto">
              <a:spcAft>
                <a:spcPts val="0"/>
              </a:spcAft>
              <a:buFont typeface="Wingdings 2"/>
              <a:buChar char=""/>
              <a:defRPr/>
            </a:pPr>
            <a:r>
              <a:rPr lang="en-US" dirty="0" smtClean="0"/>
              <a:t>Defense  needs some </a:t>
            </a:r>
            <a:r>
              <a:rPr lang="en-US" dirty="0" smtClean="0"/>
              <a:t>counterbalance </a:t>
            </a:r>
            <a:endParaRPr lang="en-US" dirty="0" smtClean="0"/>
          </a:p>
          <a:p>
            <a:pPr marL="868680" lvl="1" indent="-283464" fontAlgn="auto">
              <a:spcAft>
                <a:spcPts val="0"/>
              </a:spcAft>
              <a:buFont typeface="Wingdings 2"/>
              <a:buChar char=""/>
              <a:defRPr/>
            </a:pPr>
            <a:endParaRPr lang="en-US" dirty="0" smtClean="0"/>
          </a:p>
          <a:p>
            <a:pPr marL="868680" lvl="1" indent="-283464" fontAlgn="auto">
              <a:spcAft>
                <a:spcPts val="0"/>
              </a:spcAft>
              <a:buFont typeface="Wingdings 2"/>
              <a:buChar char=""/>
              <a:defRPr/>
            </a:pPr>
            <a:r>
              <a:rPr lang="en-US" dirty="0" smtClean="0"/>
              <a:t>“When in doubt, </a:t>
            </a:r>
            <a:r>
              <a:rPr lang="en-US" dirty="0" err="1" smtClean="0"/>
              <a:t>physicalize</a:t>
            </a:r>
            <a:r>
              <a:rPr lang="en-US" dirty="0" smtClean="0"/>
              <a:t>” </a:t>
            </a:r>
          </a:p>
          <a:p>
            <a:pPr marL="868680" lvl="1" indent="-283464" fontAlgn="auto">
              <a:spcAft>
                <a:spcPts val="0"/>
              </a:spcAft>
              <a:buNone/>
              <a:defRPr/>
            </a:pPr>
            <a:r>
              <a:rPr lang="en-US" dirty="0" smtClean="0"/>
              <a:t>						</a:t>
            </a:r>
          </a:p>
          <a:p>
            <a:pPr marL="868680" lvl="1" indent="-283464" fontAlgn="auto">
              <a:spcAft>
                <a:spcPts val="0"/>
              </a:spcAft>
              <a:buFont typeface="Wingdings 2"/>
              <a:buNone/>
              <a:defRPr/>
            </a:pPr>
            <a:endParaRPr lang="en-US" dirty="0" smtClean="0"/>
          </a:p>
          <a:p>
            <a:pPr marL="868680" lvl="1" indent="-283464" fontAlgn="auto">
              <a:spcAft>
                <a:spcPts val="0"/>
              </a:spcAft>
              <a:buFont typeface="Wingdings 2"/>
              <a:buChar char=""/>
              <a:defRPr/>
            </a:pPr>
            <a:endParaRPr lang="en-US" dirty="0" smtClean="0"/>
          </a:p>
          <a:p>
            <a:pPr marL="868680" lvl="1" indent="-283464" fontAlgn="auto">
              <a:spcAft>
                <a:spcPts val="0"/>
              </a:spcAft>
              <a:buFont typeface="Wingdings 2"/>
              <a:buChar char=""/>
              <a:defRPr/>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Law of Demo Aids in a Nutshell </a:t>
            </a:r>
            <a:endParaRPr lang="en-US" dirty="0"/>
          </a:p>
        </p:txBody>
      </p:sp>
      <p:sp>
        <p:nvSpPr>
          <p:cNvPr id="3" name="Content Placeholder 2"/>
          <p:cNvSpPr>
            <a:spLocks noGrp="1"/>
          </p:cNvSpPr>
          <p:nvPr>
            <p:ph idx="1"/>
          </p:nvPr>
        </p:nvSpPr>
        <p:spPr/>
        <p:txBody>
          <a:bodyPr/>
          <a:lstStyle/>
          <a:p>
            <a:endParaRPr lang="en-US" dirty="0" smtClean="0"/>
          </a:p>
          <a:p>
            <a:r>
              <a:rPr lang="en-US" dirty="0" smtClean="0"/>
              <a:t>The purpose of demonstrative evidence is to aid the </a:t>
            </a:r>
            <a:r>
              <a:rPr lang="en-US" dirty="0" err="1" smtClean="0"/>
              <a:t>trier</a:t>
            </a:r>
            <a:r>
              <a:rPr lang="en-US" dirty="0" smtClean="0"/>
              <a:t> of fact in interpreting, understanding, and weighing other evidence or testimony. ( </a:t>
            </a:r>
            <a:r>
              <a:rPr lang="en-US" i="1" dirty="0" smtClean="0"/>
              <a:t>People v. Smith</a:t>
            </a:r>
            <a:r>
              <a:rPr lang="en-US" dirty="0" smtClean="0"/>
              <a:t> (1992), 241 Ill.App.3d 365, 380, 182 </a:t>
            </a:r>
            <a:r>
              <a:rPr lang="en-US" dirty="0" err="1" smtClean="0"/>
              <a:t>Ill.Dec</a:t>
            </a:r>
            <a:r>
              <a:rPr lang="en-US" dirty="0" smtClean="0"/>
              <a:t>. 667, 676, 610 N.E.2d 91, 100.)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4"/>
            <a:r>
              <a:rPr lang="en-US" sz="2800" dirty="0" smtClean="0"/>
              <a:t>If it appears that demonstrative evidence was used for dramatic effect, or emotional appeal, rather than factual explanation useful to the reasoning of the jury, such use should be regarded as reversible error. </a:t>
            </a:r>
          </a:p>
          <a:p>
            <a:r>
              <a:rPr lang="en-US" dirty="0" smtClean="0"/>
              <a:t>People v. Madison  264 Ill.App.3d 481, 487, 637 N.E.2d 1074 (</a:t>
            </a:r>
            <a:r>
              <a:rPr lang="en-US" dirty="0" err="1" smtClean="0"/>
              <a:t>Ill.App</a:t>
            </a:r>
            <a:r>
              <a:rPr lang="en-US" dirty="0" smtClean="0"/>
              <a:t>. 1 Dist.,1994)</a:t>
            </a:r>
            <a:endParaRPr lang="en-US" sz="2400" dirty="0" smtClean="0"/>
          </a:p>
          <a:p>
            <a:pPr>
              <a:buNone/>
            </a:pPr>
            <a:r>
              <a:rPr lang="en-US" dirty="0" smtClean="0"/>
              <a:t> </a:t>
            </a:r>
            <a:endParaRPr lang="en-US" sz="2400" dirty="0" smtClean="0"/>
          </a:p>
          <a:p>
            <a:pPr lvl="4">
              <a:buNone/>
            </a:pPr>
            <a:endParaRPr lang="en-US" sz="2800" dirty="0" smtClean="0"/>
          </a:p>
        </p:txBody>
      </p:sp>
      <p:sp>
        <p:nvSpPr>
          <p:cNvPr id="4" name="Title 3"/>
          <p:cNvSpPr>
            <a:spLocks noGrp="1"/>
          </p:cNvSpPr>
          <p:nvPr>
            <p:ph type="title"/>
          </p:nvPr>
        </p:nvSpPr>
        <p:spPr/>
        <p:txBody>
          <a:bodyPr/>
          <a:lstStyle/>
          <a:p>
            <a:r>
              <a:rPr lang="en-US" dirty="0" smtClean="0"/>
              <a:t>But . . .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fontAlgn="auto">
              <a:spcAft>
                <a:spcPts val="0"/>
              </a:spcAft>
              <a:defRPr/>
            </a:pPr>
            <a:r>
              <a:rPr lang="en-US" sz="2800" dirty="0" smtClean="0"/>
              <a:t>And in any event . . . </a:t>
            </a:r>
            <a:endParaRPr lang="en-US" sz="2800" dirty="0"/>
          </a:p>
        </p:txBody>
      </p:sp>
      <p:sp>
        <p:nvSpPr>
          <p:cNvPr id="6147" name="Content Placeholder 3"/>
          <p:cNvSpPr>
            <a:spLocks noGrp="1"/>
          </p:cNvSpPr>
          <p:nvPr>
            <p:ph idx="1"/>
          </p:nvPr>
        </p:nvSpPr>
        <p:spPr>
          <a:xfrm>
            <a:off x="914400" y="1447800"/>
            <a:ext cx="7772400" cy="5105400"/>
          </a:xfrm>
        </p:spPr>
        <p:txBody>
          <a:bodyPr/>
          <a:lstStyle/>
          <a:p>
            <a:pPr>
              <a:buNone/>
            </a:pPr>
            <a:r>
              <a:rPr lang="en-US" dirty="0" smtClean="0"/>
              <a:t>	The decision of whether to allow a witness to use a demonstrative aid is within the sound discretion of the trial court and will not be reversed upon review absent an abuse of that discretion which results in prejudice to the defendant. </a:t>
            </a:r>
            <a:r>
              <a:rPr lang="en-US" i="1" dirty="0" smtClean="0"/>
              <a:t>Smith,</a:t>
            </a:r>
            <a:r>
              <a:rPr lang="en-US" dirty="0" smtClean="0"/>
              <a:t> 241 Ill.App.3d at 380, 182 </a:t>
            </a:r>
            <a:r>
              <a:rPr lang="en-US" dirty="0" err="1" smtClean="0"/>
              <a:t>Ill.Dec</a:t>
            </a:r>
            <a:r>
              <a:rPr lang="en-US" dirty="0" smtClean="0"/>
              <a:t>. at 676, 610 N.E.2d at 100.</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sz="2800" dirty="0" smtClean="0"/>
              <a:t>Examples of demonstrative aids </a:t>
            </a:r>
            <a:endParaRPr lang="en-US" sz="2800" dirty="0"/>
          </a:p>
        </p:txBody>
      </p:sp>
      <p:sp>
        <p:nvSpPr>
          <p:cNvPr id="3" name="Content Placeholder 2"/>
          <p:cNvSpPr>
            <a:spLocks noGrp="1"/>
          </p:cNvSpPr>
          <p:nvPr>
            <p:ph idx="1"/>
          </p:nvPr>
        </p:nvSpPr>
        <p:spPr>
          <a:xfrm>
            <a:off x="914400" y="2057400"/>
            <a:ext cx="7772400" cy="4572000"/>
          </a:xfrm>
        </p:spPr>
        <p:txBody>
          <a:bodyPr>
            <a:normAutofit/>
          </a:bodyPr>
          <a:lstStyle/>
          <a:p>
            <a:pPr marL="548640" indent="-411480" fontAlgn="auto">
              <a:spcAft>
                <a:spcPts val="0"/>
              </a:spcAft>
              <a:buClr>
                <a:schemeClr val="tx1">
                  <a:shade val="95000"/>
                </a:schemeClr>
              </a:buClr>
              <a:buFont typeface="Wingdings 2"/>
              <a:buChar char=""/>
              <a:defRPr/>
            </a:pPr>
            <a:r>
              <a:rPr lang="en-US" dirty="0" smtClean="0"/>
              <a:t>Replacements </a:t>
            </a:r>
          </a:p>
          <a:p>
            <a:pPr marL="548640" indent="-411480" fontAlgn="auto">
              <a:spcAft>
                <a:spcPts val="0"/>
              </a:spcAft>
              <a:buClr>
                <a:schemeClr val="tx1">
                  <a:shade val="95000"/>
                </a:schemeClr>
              </a:buClr>
              <a:buFont typeface="Wingdings 2"/>
              <a:buChar char=""/>
              <a:defRPr/>
            </a:pPr>
            <a:endParaRPr lang="en-US" dirty="0" smtClean="0"/>
          </a:p>
          <a:p>
            <a:r>
              <a:rPr lang="en-US" dirty="0" smtClean="0"/>
              <a:t>Experiments  -- </a:t>
            </a:r>
            <a:r>
              <a:rPr lang="en-US" dirty="0" smtClean="0"/>
              <a:t>People </a:t>
            </a:r>
            <a:r>
              <a:rPr lang="en-US" dirty="0" smtClean="0"/>
              <a:t>v. Smith  241 Ill.App.3d </a:t>
            </a:r>
            <a:r>
              <a:rPr lang="en-US" dirty="0" smtClean="0"/>
              <a:t>365  (</a:t>
            </a:r>
            <a:r>
              <a:rPr lang="en-US" dirty="0" err="1" smtClean="0"/>
              <a:t>Ill.App</a:t>
            </a:r>
            <a:r>
              <a:rPr lang="en-US" dirty="0" smtClean="0"/>
              <a:t>. 5 </a:t>
            </a:r>
            <a:r>
              <a:rPr lang="en-US" dirty="0" smtClean="0"/>
              <a:t>Dist. 1992</a:t>
            </a:r>
            <a:r>
              <a:rPr lang="en-US" dirty="0" smtClean="0"/>
              <a:t>)</a:t>
            </a:r>
          </a:p>
          <a:p>
            <a:pPr marL="548640" indent="-411480" fontAlgn="auto">
              <a:spcAft>
                <a:spcPts val="0"/>
              </a:spcAft>
              <a:buClr>
                <a:schemeClr val="tx1">
                  <a:shade val="95000"/>
                </a:schemeClr>
              </a:buClr>
              <a:buFont typeface="Wingdings 2"/>
              <a:buChar char=""/>
              <a:defRPr/>
            </a:pPr>
            <a:endParaRPr lang="en-US" dirty="0" smtClean="0"/>
          </a:p>
          <a:p>
            <a:pPr marL="548640" indent="-411480" fontAlgn="auto">
              <a:spcAft>
                <a:spcPts val="0"/>
              </a:spcAft>
              <a:buClr>
                <a:schemeClr val="tx1">
                  <a:shade val="95000"/>
                </a:schemeClr>
              </a:buClr>
              <a:buFont typeface="Wingdings 2"/>
              <a:buChar char=""/>
              <a:defRPr/>
            </a:pPr>
            <a:r>
              <a:rPr lang="en-US" dirty="0" smtClean="0"/>
              <a:t>Blackboards, </a:t>
            </a:r>
            <a:r>
              <a:rPr lang="en-US" dirty="0" err="1" smtClean="0"/>
              <a:t>Powerpoints</a:t>
            </a:r>
            <a:r>
              <a:rPr lang="en-US" dirty="0" smtClean="0"/>
              <a:t>, Charts </a:t>
            </a:r>
            <a:endParaRPr lang="en-US" dirty="0" smtClean="0"/>
          </a:p>
          <a:p>
            <a:pPr>
              <a:buNone/>
            </a:pPr>
            <a:r>
              <a:rPr lang="en-US" dirty="0" smtClean="0"/>
              <a:t>People v. Hamilton  80 Ill.App.3d </a:t>
            </a:r>
            <a:r>
              <a:rPr lang="en-US" dirty="0" smtClean="0"/>
              <a:t>794, 400 </a:t>
            </a:r>
            <a:r>
              <a:rPr lang="en-US" dirty="0" smtClean="0"/>
              <a:t>N.E.2d </a:t>
            </a:r>
            <a:r>
              <a:rPr lang="en-US" dirty="0" smtClean="0"/>
              <a:t>599</a:t>
            </a:r>
            <a:r>
              <a:rPr lang="en-US" dirty="0" smtClean="0"/>
              <a:t>  (</a:t>
            </a:r>
            <a:r>
              <a:rPr lang="en-US" dirty="0" err="1" smtClean="0"/>
              <a:t>Ill.App</a:t>
            </a:r>
            <a:r>
              <a:rPr lang="en-US" dirty="0" smtClean="0"/>
              <a:t>. 1 Dist., 1980)</a:t>
            </a:r>
          </a:p>
          <a:p>
            <a:pPr>
              <a:buNone/>
            </a:pPr>
            <a:r>
              <a:rPr lang="en-US" dirty="0" smtClean="0"/>
              <a:t> </a:t>
            </a:r>
          </a:p>
          <a:p>
            <a:pPr marL="548640" indent="-411480" fontAlgn="auto">
              <a:spcAft>
                <a:spcPts val="0"/>
              </a:spcAft>
              <a:buClr>
                <a:schemeClr val="tx1">
                  <a:shade val="95000"/>
                </a:schemeClr>
              </a:buClr>
              <a:buNone/>
              <a:defRPr/>
            </a:pPr>
            <a:endParaRPr lang="en-US" dirty="0" smtClean="0"/>
          </a:p>
          <a:p>
            <a:pPr marL="548640" indent="-411480" fontAlgn="auto">
              <a:spcAft>
                <a:spcPts val="0"/>
              </a:spcAft>
              <a:buClr>
                <a:schemeClr val="tx1">
                  <a:shade val="95000"/>
                </a:schemeClr>
              </a:buClr>
              <a:buNone/>
              <a:defRPr/>
            </a:pPr>
            <a:endParaRPr lang="en-US" dirty="0" smtClean="0"/>
          </a:p>
          <a:p>
            <a:pPr marL="548640" indent="-411480" fontAlgn="auto">
              <a:spcAft>
                <a:spcPts val="0"/>
              </a:spcAft>
              <a:buClr>
                <a:schemeClr val="tx1">
                  <a:shade val="95000"/>
                </a:schemeClr>
              </a:buClr>
              <a:buFont typeface="Wingdings 2"/>
              <a:buChar char=""/>
              <a:defRPr/>
            </a:pPr>
            <a:endParaRPr lang="en-US" dirty="0" smtClean="0"/>
          </a:p>
          <a:p>
            <a:pPr marL="548640" indent="-411480" fontAlgn="auto">
              <a:spcAft>
                <a:spcPts val="0"/>
              </a:spcAft>
              <a:buClr>
                <a:schemeClr val="tx1">
                  <a:shade val="95000"/>
                </a:schemeClr>
              </a:buClr>
              <a:buNone/>
              <a:defRPr/>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experiment . . . </a:t>
            </a:r>
            <a:endParaRPr lang="en-US" dirty="0"/>
          </a:p>
        </p:txBody>
      </p:sp>
      <p:sp>
        <p:nvSpPr>
          <p:cNvPr id="3" name="Content Placeholder 2"/>
          <p:cNvSpPr>
            <a:spLocks noGrp="1"/>
          </p:cNvSpPr>
          <p:nvPr>
            <p:ph idx="1"/>
          </p:nvPr>
        </p:nvSpPr>
        <p:spPr/>
        <p:txBody>
          <a:bodyPr/>
          <a:lstStyle/>
          <a:p>
            <a:pPr>
              <a:buNone/>
            </a:pPr>
            <a:r>
              <a:rPr lang="en-US" dirty="0" smtClean="0"/>
              <a:t>	Here</a:t>
            </a:r>
            <a:r>
              <a:rPr lang="en-US" dirty="0" smtClean="0"/>
              <a:t>, no fingerprints were found at the scene that did not belong to the victims. Therefore, the perpetrator(s) most likely wore something to cover fingerprints. The bloody glove could have been used in the commission of this crime, and it was up to the jury to determine its weight. The State took a calculated risk in asking defendant to try on the glove. It may not have fit.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Strategies for getting it in </a:t>
            </a:r>
            <a:endParaRPr lang="en-US" dirty="0"/>
          </a:p>
        </p:txBody>
      </p:sp>
      <p:sp>
        <p:nvSpPr>
          <p:cNvPr id="3" name="Content Placeholder 2"/>
          <p:cNvSpPr>
            <a:spLocks noGrp="1"/>
          </p:cNvSpPr>
          <p:nvPr>
            <p:ph idx="1"/>
          </p:nvPr>
        </p:nvSpPr>
        <p:spPr/>
        <p:txBody>
          <a:bodyPr/>
          <a:lstStyle/>
          <a:p>
            <a:pPr>
              <a:buNone/>
            </a:pPr>
            <a:endParaRPr lang="en-US" dirty="0" smtClean="0"/>
          </a:p>
          <a:p>
            <a:endParaRPr lang="en-US" dirty="0" smtClean="0"/>
          </a:p>
          <a:p>
            <a:r>
              <a:rPr lang="en-US" dirty="0" smtClean="0"/>
              <a:t> Find out what the prosecution wants to do</a:t>
            </a:r>
          </a:p>
          <a:p>
            <a:endParaRPr lang="en-US" dirty="0" smtClean="0"/>
          </a:p>
          <a:p>
            <a:r>
              <a:rPr lang="en-US" dirty="0" smtClean="0"/>
              <a:t>Pick something which doesn’t need to be previewed</a:t>
            </a:r>
          </a:p>
          <a:p>
            <a:endParaRPr lang="en-US" dirty="0" smtClean="0"/>
          </a:p>
          <a:p>
            <a:r>
              <a:rPr lang="en-US" dirty="0" smtClean="0"/>
              <a:t>Tell the judge she has discretion </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1020</TotalTime>
  <Words>348</Words>
  <Application>Microsoft Office PowerPoint</Application>
  <PresentationFormat>On-screen Show (4:3)</PresentationFormat>
  <Paragraphs>73</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Apex</vt:lpstr>
      <vt:lpstr>Demonstrative evidence in illinois: law and practice</vt:lpstr>
      <vt:lpstr>Some definitions</vt:lpstr>
      <vt:lpstr>Why are demonstrative aids more important to the defense than  to the prosecution?</vt:lpstr>
      <vt:lpstr>Law of Demo Aids in a Nutshell </vt:lpstr>
      <vt:lpstr>But . . . </vt:lpstr>
      <vt:lpstr>And in any event . . . </vt:lpstr>
      <vt:lpstr>Examples of demonstrative aids </vt:lpstr>
      <vt:lpstr>An experiment . . . </vt:lpstr>
      <vt:lpstr>Strategies for getting it in </vt:lpstr>
      <vt:lpstr>Prosecution has the best ideas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Jury Selection in an Illinois Capital Case</dc:title>
  <dc:creator>Srichards</dc:creator>
  <cp:lastModifiedBy>srichards</cp:lastModifiedBy>
  <cp:revision>30</cp:revision>
  <dcterms:created xsi:type="dcterms:W3CDTF">2007-09-05T17:35:07Z</dcterms:created>
  <dcterms:modified xsi:type="dcterms:W3CDTF">2008-03-14T15:02:13Z</dcterms:modified>
</cp:coreProperties>
</file>